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  <p:sldId id="274" r:id="rId9"/>
    <p:sldId id="265" r:id="rId10"/>
    <p:sldId id="263" r:id="rId11"/>
    <p:sldId id="275" r:id="rId12"/>
    <p:sldId id="276" r:id="rId13"/>
    <p:sldId id="277" r:id="rId14"/>
    <p:sldId id="267" r:id="rId15"/>
    <p:sldId id="278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922430-5494-4869-AB47-2D59A4D59937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CDFA07-8CDA-4DDC-80CE-2135319622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Access a variety of primary and secondary sources to locate information relevant to research questions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Standard 5.1b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Conduct research and organize information: Select the best source for a given purpose</a:t>
            </a:r>
            <a:endParaRPr lang="en-US" dirty="0"/>
          </a:p>
        </p:txBody>
      </p:sp>
      <p:pic>
        <p:nvPicPr>
          <p:cNvPr id="16386" name="Picture 2" descr="C:\Documents and Settings\maxweel\Local Settings\Temporary Internet Files\Content.IE5\T8XJGQI9\MC90007106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691680"/>
            <a:ext cx="1828800" cy="2242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Topic: Things student should consider when choosing a career</a:t>
            </a:r>
            <a:endParaRPr lang="en-US" dirty="0"/>
          </a:p>
        </p:txBody>
      </p:sp>
      <p:pic>
        <p:nvPicPr>
          <p:cNvPr id="4" name="Content Placeholder 3" descr="Primary Secondary sources 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4009" t="3264" b="23403"/>
          <a:stretch>
            <a:fillRect/>
          </a:stretch>
        </p:blipFill>
        <p:spPr>
          <a:xfrm>
            <a:off x="2362200" y="1371600"/>
            <a:ext cx="4191000" cy="5271396"/>
          </a:xfr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28600" y="1600200"/>
            <a:ext cx="1981200" cy="35783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 we read, lightly underline the information you think best supports the topic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imary Secondary sources 002.jpg"/>
          <p:cNvPicPr>
            <a:picLocks noChangeAspect="1"/>
          </p:cNvPicPr>
          <p:nvPr/>
        </p:nvPicPr>
        <p:blipFill>
          <a:blip r:embed="rId2"/>
          <a:srcRect l="6757" t="7778" r="8108" b="27368"/>
          <a:stretch>
            <a:fillRect/>
          </a:stretch>
        </p:blipFill>
        <p:spPr>
          <a:xfrm>
            <a:off x="381000" y="304800"/>
            <a:ext cx="4800600" cy="601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8382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219200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Steps for your Dream Job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059072" y="148305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828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steps to follow when thinking about your dream job</a:t>
            </a:r>
            <a:endParaRPr lang="en-US" sz="1200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5486400" y="533400"/>
            <a:ext cx="3352800" cy="551973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What is this article about?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main ideas from the article support the topic you are </a:t>
            </a:r>
            <a:r>
              <a:rPr lang="en-US" dirty="0" smtClean="0"/>
              <a:t>researching (hint: main idea can be found in the last or next to the last sentence of the first paragraph)?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specific details from the article support the topic you are researching?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this source appropriate to the topic?  Why or why not?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Finish filling out the first graphic organizer.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smtClean="0"/>
              <a:t>you read information from sources for research, it is important to determine if the information in the source will support your topic.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7200" y="3429000"/>
            <a:ext cx="4724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828800" y="15240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Newspaper article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066800" y="2286000"/>
            <a:ext cx="7437438" cy="3813174"/>
          </a:xfrm>
        </p:spPr>
        <p:txBody>
          <a:bodyPr/>
          <a:lstStyle/>
          <a:p>
            <a:r>
              <a:rPr lang="en-US" dirty="0" smtClean="0"/>
              <a:t>Now look at the article entitled “Interview with a Doctor”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imary Secondary sources 002.jpg"/>
          <p:cNvPicPr>
            <a:picLocks noChangeAspect="1"/>
          </p:cNvPicPr>
          <p:nvPr/>
        </p:nvPicPr>
        <p:blipFill>
          <a:blip r:embed="rId2"/>
          <a:srcRect l="6757" t="7778" r="8108" b="27368"/>
          <a:stretch>
            <a:fillRect/>
          </a:stretch>
        </p:blipFill>
        <p:spPr>
          <a:xfrm>
            <a:off x="381000" y="304800"/>
            <a:ext cx="4800600" cy="601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8382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219200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Steps for your Dream Job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059072" y="148305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828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steps to follow when thinking about your dream job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33400" y="685800"/>
            <a:ext cx="4724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5486400" y="304800"/>
            <a:ext cx="3048000" cy="468172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title of the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 of source is this?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Why is it a primary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information will most likely be included in this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400" dirty="0" smtClean="0"/>
              <a:t>Fill out the top four sections of the graphic organizer before you read the passage.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35814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90600" y="1524000"/>
            <a:ext cx="2895600" cy="4953000"/>
            <a:chOff x="381000" y="228600"/>
            <a:chExt cx="3581400" cy="6096000"/>
          </a:xfrm>
        </p:grpSpPr>
        <p:pic>
          <p:nvPicPr>
            <p:cNvPr id="14" name="Picture 13" descr="Primary Secondary sources 003.jpg"/>
            <p:cNvPicPr>
              <a:picLocks noChangeAspect="1"/>
            </p:cNvPicPr>
            <p:nvPr/>
          </p:nvPicPr>
          <p:blipFill>
            <a:blip r:embed="rId2" cstate="print"/>
            <a:srcRect t="3333" r="14037" b="27778"/>
            <a:stretch>
              <a:fillRect/>
            </a:stretch>
          </p:blipFill>
          <p:spPr>
            <a:xfrm>
              <a:off x="381000" y="228600"/>
              <a:ext cx="3581400" cy="4724400"/>
            </a:xfrm>
            <a:prstGeom prst="rect">
              <a:avLst/>
            </a:prstGeom>
          </p:spPr>
        </p:pic>
        <p:pic>
          <p:nvPicPr>
            <p:cNvPr id="15" name="Picture 14" descr="Primary Secondary sources 004.jpg"/>
            <p:cNvPicPr>
              <a:picLocks noChangeAspect="1"/>
            </p:cNvPicPr>
            <p:nvPr/>
          </p:nvPicPr>
          <p:blipFill>
            <a:blip r:embed="rId3" cstate="print"/>
            <a:srcRect t="8889" r="14037" b="70000"/>
            <a:stretch>
              <a:fillRect/>
            </a:stretch>
          </p:blipFill>
          <p:spPr>
            <a:xfrm>
              <a:off x="381000" y="4876800"/>
              <a:ext cx="3581400" cy="1447800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5105400" y="1828800"/>
            <a:ext cx="3200400" cy="25877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 we read, lightly underline the information you think best supports the topic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Topic: Things student should consider when choosing a career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imary Secondary sources 002.jpg"/>
          <p:cNvPicPr>
            <a:picLocks noChangeAspect="1"/>
          </p:cNvPicPr>
          <p:nvPr/>
        </p:nvPicPr>
        <p:blipFill>
          <a:blip r:embed="rId2"/>
          <a:srcRect l="6757" t="7778" r="8108" b="27368"/>
          <a:stretch>
            <a:fillRect/>
          </a:stretch>
        </p:blipFill>
        <p:spPr>
          <a:xfrm>
            <a:off x="381000" y="304800"/>
            <a:ext cx="4800600" cy="601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8382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219200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Steps for your Dream Job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059072" y="1483057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828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steps to follow when thinking about your dream job</a:t>
            </a:r>
            <a:endParaRPr lang="en-US" sz="1200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4294967295"/>
          </p:nvPr>
        </p:nvSpPr>
        <p:spPr>
          <a:xfrm>
            <a:off x="5486400" y="533400"/>
            <a:ext cx="3352800" cy="551973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What is this article about?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main ideas from the article support the topic you are </a:t>
            </a:r>
            <a:r>
              <a:rPr lang="en-US" dirty="0" smtClean="0"/>
              <a:t>researching (hint: main idea can be found in the last or next to the last sentence of the first paragraph)?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specific details from the article support the topic you are researching?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this source appropriate to the topic?  Why or why not?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Finish filling out the second graphic organizer.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smtClean="0"/>
              <a:t>you read information from sources for research, it is important to determine if the information in the source will support your topic.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7200" y="685800"/>
            <a:ext cx="4724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33600" y="35814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3962400"/>
            <a:ext cx="3048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Interview with a Doctor</a:t>
            </a:r>
            <a:endParaRPr lang="en-US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4267201"/>
            <a:ext cx="121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Interview</a:t>
            </a:r>
            <a:endParaRPr lang="en-US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4191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57400" y="46482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about a doctor’s job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imary Secondary sources 005.jpg"/>
          <p:cNvPicPr>
            <a:picLocks noChangeAspect="1"/>
          </p:cNvPicPr>
          <p:nvPr/>
        </p:nvPicPr>
        <p:blipFill>
          <a:blip r:embed="rId2" cstate="print"/>
          <a:srcRect t="3383" r="3473" b="24445"/>
          <a:stretch>
            <a:fillRect/>
          </a:stretch>
        </p:blipFill>
        <p:spPr>
          <a:xfrm>
            <a:off x="304800" y="1447800"/>
            <a:ext cx="3962400" cy="4876800"/>
          </a:xfrm>
          <a:prstGeom prst="rect">
            <a:avLst/>
          </a:prstGeom>
        </p:spPr>
      </p:pic>
      <p:pic>
        <p:nvPicPr>
          <p:cNvPr id="3" name="Picture 2" descr="Primary Secondary sources 006.jpg"/>
          <p:cNvPicPr>
            <a:picLocks noChangeAspect="1"/>
          </p:cNvPicPr>
          <p:nvPr/>
        </p:nvPicPr>
        <p:blipFill>
          <a:blip r:embed="rId3" cstate="print"/>
          <a:srcRect l="3658" t="2255" b="24444"/>
          <a:stretch>
            <a:fillRect/>
          </a:stretch>
        </p:blipFill>
        <p:spPr>
          <a:xfrm>
            <a:off x="4800600" y="1371600"/>
            <a:ext cx="3954808" cy="4953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Autofit/>
          </a:bodyPr>
          <a:lstStyle/>
          <a:p>
            <a:r>
              <a:rPr lang="en-US" sz="2000" dirty="0" smtClean="0"/>
              <a:t>Answer the first four sections on each of your graphic organizers on side two.  Then read each passage and answer the rest of the questions.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imary Secondary sources 002.jpg"/>
          <p:cNvPicPr>
            <a:picLocks noChangeAspect="1"/>
          </p:cNvPicPr>
          <p:nvPr/>
        </p:nvPicPr>
        <p:blipFill>
          <a:blip r:embed="rId2"/>
          <a:srcRect t="7778" b="25556"/>
          <a:stretch>
            <a:fillRect/>
          </a:stretch>
        </p:blipFill>
        <p:spPr>
          <a:xfrm>
            <a:off x="2971800" y="228600"/>
            <a:ext cx="5867400" cy="64388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7800" y="7620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36576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2593848" cy="4681728"/>
          </a:xfrm>
        </p:spPr>
        <p:txBody>
          <a:bodyPr/>
          <a:lstStyle/>
          <a:p>
            <a:r>
              <a:rPr lang="en-US" dirty="0" smtClean="0"/>
              <a:t>Students will write their answers on the board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38200"/>
          </a:xfrm>
        </p:spPr>
        <p:txBody>
          <a:bodyPr>
            <a:normAutofit fontScale="90000"/>
          </a:bodyPr>
          <a:lstStyle/>
          <a:p>
            <a:r>
              <a:rPr lang="en-US" sz="2500" dirty="0" smtClean="0"/>
              <a:t>How can you determine the most appropriate source to use to locate information relevant to a specific topic?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Have you ever had to write a research paper?</a:t>
            </a:r>
          </a:p>
          <a:p>
            <a:r>
              <a:rPr lang="en-US" dirty="0" smtClean="0"/>
              <a:t>What are possible topics of a research paper?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did you find information for your research paper?  What were some sources you used for this?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5029200"/>
            <a:ext cx="3048000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Once you locate possible sources, you can determine whether or not they are appropriate for the research topic.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>Types of sources: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Sources can be classified into two types: primary sources &amp; secondary sources</a:t>
            </a:r>
          </a:p>
          <a:p>
            <a:r>
              <a:rPr lang="en-US" dirty="0" smtClean="0"/>
              <a:t>Define primary sources: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Define secondary sources: </a:t>
            </a:r>
          </a:p>
        </p:txBody>
      </p:sp>
      <p:pic>
        <p:nvPicPr>
          <p:cNvPr id="8" name="Content Placeholder 7" descr="Primary Secondary sources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t="5110" b="23099"/>
          <a:stretch>
            <a:fillRect/>
          </a:stretch>
        </p:blipFill>
        <p:spPr>
          <a:xfrm>
            <a:off x="4724400" y="1447800"/>
            <a:ext cx="4126802" cy="48768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500" dirty="0" smtClean="0"/>
              <a:t>How can you determine the most appropriate source to use to locate information relevant to a specific topic?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savvy-business-correspondence.com/image-files/emailmess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524000"/>
            <a:ext cx="3428999" cy="2513336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Primary Sources</a:t>
            </a:r>
            <a:endParaRPr lang="en-US" dirty="0"/>
          </a:p>
        </p:txBody>
      </p:sp>
      <p:pic>
        <p:nvPicPr>
          <p:cNvPr id="17412" name="Picture 4" descr="http://mustangs.coloacad.org/homeimages/camazon/camazons2007/CCQR/images/Diary%20of%20Anne%20Fran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124200"/>
            <a:ext cx="1651695" cy="2743200"/>
          </a:xfrm>
          <a:prstGeom prst="rect">
            <a:avLst/>
          </a:prstGeom>
          <a:noFill/>
        </p:spPr>
      </p:pic>
      <p:pic>
        <p:nvPicPr>
          <p:cNvPr id="17414" name="Picture 6" descr="http://barackobamabiography.org/images/barack-hussein-oba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810000"/>
            <a:ext cx="1981200" cy="2343476"/>
          </a:xfrm>
          <a:prstGeom prst="rect">
            <a:avLst/>
          </a:prstGeom>
          <a:noFill/>
        </p:spPr>
      </p:pic>
      <p:pic>
        <p:nvPicPr>
          <p:cNvPr id="17416" name="Picture 8" descr="http://www.nationalgallery.org.uk/upload/img/gogh-sunflowers-NG3863-f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524000"/>
            <a:ext cx="1752600" cy="2204118"/>
          </a:xfrm>
          <a:prstGeom prst="rect">
            <a:avLst/>
          </a:prstGeom>
          <a:noFill/>
        </p:spPr>
      </p:pic>
      <p:pic>
        <p:nvPicPr>
          <p:cNvPr id="17418" name="Picture 10" descr="http://www.greatwhitefleet.info/A%20GWF%20set%20of%20Photos/The%20People/Fleet%20Sailors/Milton%20Willard/San-Diego-Let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3124200"/>
            <a:ext cx="2381250" cy="2880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Secondary Sources</a:t>
            </a:r>
            <a:endParaRPr lang="en-US" dirty="0"/>
          </a:p>
        </p:txBody>
      </p:sp>
      <p:pic>
        <p:nvPicPr>
          <p:cNvPr id="18434" name="Picture 2" descr="http://www.freesoftwaremagazine.com/files/www.freesoftwaremagazine.com/nodes/1116/encycloped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21787"/>
            <a:ext cx="4648200" cy="3478888"/>
          </a:xfrm>
          <a:prstGeom prst="rect">
            <a:avLst/>
          </a:prstGeom>
          <a:noFill/>
        </p:spPr>
      </p:pic>
      <p:pic>
        <p:nvPicPr>
          <p:cNvPr id="18436" name="Picture 4" descr="http://www.newmoonmovie.org/images/200904302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57200"/>
            <a:ext cx="2667000" cy="3752851"/>
          </a:xfrm>
          <a:prstGeom prst="rect">
            <a:avLst/>
          </a:prstGeom>
          <a:noFill/>
        </p:spPr>
      </p:pic>
      <p:pic>
        <p:nvPicPr>
          <p:cNvPr id="18438" name="Picture 6" descr="http://www.faqs.org/photo-dict/photofiles/list/337/688newspap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3962400"/>
            <a:ext cx="3274043" cy="2177823"/>
          </a:xfrm>
          <a:prstGeom prst="rect">
            <a:avLst/>
          </a:prstGeom>
          <a:noFill/>
        </p:spPr>
      </p:pic>
      <p:pic>
        <p:nvPicPr>
          <p:cNvPr id="18440" name="Picture 8" descr="http://www.opendemocracy.net/content/articles/4598/images/atlas_565.jpg"/>
          <p:cNvPicPr>
            <a:picLocks noChangeAspect="1" noChangeArrowheads="1"/>
          </p:cNvPicPr>
          <p:nvPr/>
        </p:nvPicPr>
        <p:blipFill>
          <a:blip r:embed="rId5"/>
          <a:srcRect l="19533" r="20708"/>
          <a:stretch>
            <a:fillRect/>
          </a:stretch>
        </p:blipFill>
        <p:spPr bwMode="auto">
          <a:xfrm>
            <a:off x="3733800" y="1066800"/>
            <a:ext cx="1904999" cy="2538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500" dirty="0" smtClean="0"/>
              <a:t>How can you determine the most appropriate source to use to locate information relevant to a specific topic?</a:t>
            </a:r>
            <a:endParaRPr lang="en-US" sz="2500" dirty="0"/>
          </a:p>
        </p:txBody>
      </p:sp>
      <p:pic>
        <p:nvPicPr>
          <p:cNvPr id="5" name="Content Placeholder 4" descr="Primary Secondary sourc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3255" b="25127"/>
          <a:stretch>
            <a:fillRect/>
          </a:stretch>
        </p:blipFill>
        <p:spPr>
          <a:xfrm>
            <a:off x="457200" y="1447800"/>
            <a:ext cx="3962400" cy="4671229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is important to learn how to determine which is the best resource for a given topic</a:t>
            </a:r>
          </a:p>
          <a:p>
            <a:pPr lvl="1"/>
            <a:r>
              <a:rPr lang="en-US" dirty="0" smtClean="0"/>
              <a:t>Just because you find information doesn’t mean it’s good for this topic</a:t>
            </a:r>
          </a:p>
          <a:p>
            <a:pPr lvl="1"/>
            <a:r>
              <a:rPr lang="en-US" dirty="0" smtClean="0"/>
              <a:t>You will use this skill in school and beyond because you will be exposed to a lot of information in your life.  You need to know what is the best to answer your question.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Autofit/>
          </a:bodyPr>
          <a:lstStyle/>
          <a:p>
            <a:pPr algn="l"/>
            <a:r>
              <a:rPr lang="en-US" sz="2700" dirty="0" smtClean="0"/>
              <a:t>Strategies for Selecting an Appropriate Primary or Secondary Source</a:t>
            </a:r>
            <a:endParaRPr lang="en-US" sz="27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Determine the specific topic to be researched</a:t>
            </a:r>
          </a:p>
          <a:p>
            <a:r>
              <a:rPr lang="en-US" dirty="0" smtClean="0"/>
              <a:t>Search for both primary and secondary sources</a:t>
            </a:r>
          </a:p>
          <a:p>
            <a:r>
              <a:rPr lang="en-US" dirty="0" smtClean="0"/>
              <a:t>Analyze the title and type of each source</a:t>
            </a:r>
          </a:p>
          <a:p>
            <a:r>
              <a:rPr lang="en-US" dirty="0" smtClean="0"/>
              <a:t>Predict what specific information might be included in the source</a:t>
            </a:r>
          </a:p>
          <a:p>
            <a:r>
              <a:rPr lang="en-US" dirty="0" smtClean="0"/>
              <a:t>Skim/scan the information in the resource to determine the information it includes</a:t>
            </a:r>
          </a:p>
          <a:p>
            <a:r>
              <a:rPr lang="en-US" dirty="0" smtClean="0"/>
              <a:t>Decide whether it is the best source to use based on the specified topic.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066800" y="2286000"/>
            <a:ext cx="7437438" cy="3813174"/>
          </a:xfrm>
        </p:spPr>
        <p:txBody>
          <a:bodyPr/>
          <a:lstStyle/>
          <a:p>
            <a:r>
              <a:rPr lang="en-US" dirty="0" smtClean="0"/>
              <a:t>Pass out the article entitled “Steps for Your Dream Job” &amp; the graphic organizer entitled “Is the Source Appropriate”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imary Secondary sources 002.jpg"/>
          <p:cNvPicPr>
            <a:picLocks noChangeAspect="1"/>
          </p:cNvPicPr>
          <p:nvPr/>
        </p:nvPicPr>
        <p:blipFill>
          <a:blip r:embed="rId2"/>
          <a:srcRect t="7778" b="27368"/>
          <a:stretch>
            <a:fillRect/>
          </a:stretch>
        </p:blipFill>
        <p:spPr>
          <a:xfrm>
            <a:off x="3276600" y="304800"/>
            <a:ext cx="5638800" cy="601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8382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Things students should consider when choosing a career</a:t>
            </a:r>
            <a:endParaRPr lang="en-US" sz="10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304800" y="457200"/>
            <a:ext cx="3048000" cy="468172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title of the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 of source is this?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Why is it a secondary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information will most likely be included in this source?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400" dirty="0" smtClean="0"/>
              <a:t>Fill out the top four sections of the graphic organizer before you read the passage.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2286000"/>
            <a:ext cx="4953000" cy="396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460</TotalTime>
  <Words>847</Words>
  <Application>Microsoft Office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Conduct research and organize information: Select the best source for a given purpose</vt:lpstr>
      <vt:lpstr>How can you determine the most appropriate source to use to locate information relevant to a specific topic?</vt:lpstr>
      <vt:lpstr>How can you determine the most appropriate source to use to locate information relevant to a specific topic?</vt:lpstr>
      <vt:lpstr>Primary Sources</vt:lpstr>
      <vt:lpstr>Secondary Sources</vt:lpstr>
      <vt:lpstr>How can you determine the most appropriate source to use to locate information relevant to a specific topic?</vt:lpstr>
      <vt:lpstr>Strategies for Selecting an Appropriate Primary or Secondary Source</vt:lpstr>
      <vt:lpstr>Slide 8</vt:lpstr>
      <vt:lpstr>Slide 9</vt:lpstr>
      <vt:lpstr>Topic: Things student should consider when choosing a career</vt:lpstr>
      <vt:lpstr>Slide 11</vt:lpstr>
      <vt:lpstr>Slide 12</vt:lpstr>
      <vt:lpstr>Slide 13</vt:lpstr>
      <vt:lpstr>Topic: Things student should consider when choosing a career</vt:lpstr>
      <vt:lpstr>Slide 15</vt:lpstr>
      <vt:lpstr>Answer the first four sections on each of your graphic organizers on side two.  Then read each passage and answer the rest of the questions.</vt:lpstr>
      <vt:lpstr>Slide 17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 research and organize information: Select the best source for a given purpose</dc:title>
  <dc:creator>maxweel</dc:creator>
  <cp:lastModifiedBy>maxweel</cp:lastModifiedBy>
  <cp:revision>40</cp:revision>
  <dcterms:created xsi:type="dcterms:W3CDTF">2011-02-22T16:16:33Z</dcterms:created>
  <dcterms:modified xsi:type="dcterms:W3CDTF">2011-03-01T16:14:34Z</dcterms:modified>
</cp:coreProperties>
</file>